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16" r:id="rId3"/>
    <p:sldId id="317" r:id="rId4"/>
    <p:sldId id="314" r:id="rId5"/>
    <p:sldId id="267" r:id="rId6"/>
    <p:sldId id="312" r:id="rId7"/>
    <p:sldId id="302" r:id="rId8"/>
    <p:sldId id="301" r:id="rId9"/>
    <p:sldId id="308" r:id="rId10"/>
    <p:sldId id="259" r:id="rId11"/>
    <p:sldId id="273" r:id="rId12"/>
    <p:sldId id="264" r:id="rId13"/>
    <p:sldId id="263" r:id="rId14"/>
    <p:sldId id="313" r:id="rId15"/>
    <p:sldId id="270" r:id="rId16"/>
    <p:sldId id="271" r:id="rId17"/>
    <p:sldId id="310" r:id="rId18"/>
    <p:sldId id="272" r:id="rId19"/>
    <p:sldId id="311" r:id="rId20"/>
    <p:sldId id="280" r:id="rId21"/>
    <p:sldId id="285" r:id="rId22"/>
    <p:sldId id="265" r:id="rId23"/>
    <p:sldId id="289" r:id="rId24"/>
    <p:sldId id="260" r:id="rId25"/>
    <p:sldId id="290" r:id="rId26"/>
    <p:sldId id="291" r:id="rId27"/>
    <p:sldId id="278" r:id="rId28"/>
    <p:sldId id="288" r:id="rId29"/>
    <p:sldId id="319" r:id="rId30"/>
    <p:sldId id="309" r:id="rId31"/>
    <p:sldId id="261" r:id="rId32"/>
    <p:sldId id="298" r:id="rId33"/>
    <p:sldId id="276" r:id="rId34"/>
    <p:sldId id="293" r:id="rId35"/>
    <p:sldId id="318" r:id="rId36"/>
    <p:sldId id="29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3" autoAdjust="0"/>
    <p:restoredTop sz="95504" autoAdjust="0"/>
  </p:normalViewPr>
  <p:slideViewPr>
    <p:cSldViewPr>
      <p:cViewPr>
        <p:scale>
          <a:sx n="103" d="100"/>
          <a:sy n="103" d="100"/>
        </p:scale>
        <p:origin x="-1376" y="-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259EBAB8-8A40-415D-B4B6-8D121624AEEB}" type="presOf" srcId="{2D073382-0296-124D-AFCE-8BE767E28737}" destId="{1D1D7B80-FCF8-F54B-9597-6CBF76514B21}" srcOrd="0" destOrd="0" presId="urn:microsoft.com/office/officeart/2005/8/layout/radial3"/>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506CCC90-50EA-4C49-9B94-FE9689C8709C}" type="presOf" srcId="{0AD22A2B-6060-5D47-93D6-981EF178B2EF}" destId="{FB114532-69BA-2D4E-AE8D-D598D1E0CBBC}"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9528813E-68F1-2B42-9063-9CDC4DFEAC70}" srcId="{DB4BC7DB-CD7C-A24F-AB9B-83E117A328B5}" destId="{2D073382-0296-124D-AFCE-8BE767E28737}" srcOrd="1" destOrd="0" parTransId="{2AE33E1A-F0D0-FC4E-A859-C052F01F2832}" sibTransId="{F8F26748-3C7C-F345-B243-734A0E0615F4}"/>
    <dgm:cxn modelId="{CDC97A2C-E47F-4542-BD55-823EAA4D9E5C}" type="presOf" srcId="{1DC3460B-18E6-5A45-A814-E544A26E63CD}" destId="{B7339873-57A6-ED4A-958C-C5A22D22A327}" srcOrd="0" destOrd="0" presId="urn:microsoft.com/office/officeart/2005/8/layout/radial3"/>
    <dgm:cxn modelId="{AA53290E-4543-453D-BD4B-7EE3DF297FEA}" type="presOf" srcId="{DB4BC7DB-CD7C-A24F-AB9B-83E117A328B5}" destId="{5046B3A2-D86D-6748-AFEB-9727CCA92172}" srcOrd="0" destOrd="0" presId="urn:microsoft.com/office/officeart/2005/8/layout/radial3"/>
    <dgm:cxn modelId="{4CD7C5F8-2F15-6E40-8512-A05AA868EEFA}" srcId="{5F0FA58B-C904-9643-8DBA-6DC785BFA0D7}" destId="{B67F25F1-DBFB-4F41-B5E3-3182988964EF}" srcOrd="1" destOrd="0" parTransId="{8A9198A1-A1AF-CE44-943E-F0248DCF4623}" sibTransId="{E2834640-8319-0D4C-AA90-50320D0E9100}"/>
    <dgm:cxn modelId="{558A28E2-3A1E-4837-9C5A-73A61C3FB02E}" type="presOf" srcId="{5F0FA58B-C904-9643-8DBA-6DC785BFA0D7}" destId="{C7F52D9E-1348-4745-9698-C557ED5B4A29}"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FF170515-54C4-4D89-9C61-F3ED8C383964}" type="presParOf" srcId="{C7F52D9E-1348-4745-9698-C557ED5B4A29}" destId="{02B5E11D-A840-CF48-9886-40F73725A584}" srcOrd="0" destOrd="0" presId="urn:microsoft.com/office/officeart/2005/8/layout/radial3"/>
    <dgm:cxn modelId="{FE12E4D6-90A6-4AA7-859E-DF800DF1482C}" type="presParOf" srcId="{02B5E11D-A840-CF48-9886-40F73725A584}" destId="{5046B3A2-D86D-6748-AFEB-9727CCA92172}" srcOrd="0" destOrd="0" presId="urn:microsoft.com/office/officeart/2005/8/layout/radial3"/>
    <dgm:cxn modelId="{364C1EB4-8C86-4D8F-B5B1-0B37F12572FF}" type="presParOf" srcId="{02B5E11D-A840-CF48-9886-40F73725A584}" destId="{B7339873-57A6-ED4A-958C-C5A22D22A327}" srcOrd="1" destOrd="0" presId="urn:microsoft.com/office/officeart/2005/8/layout/radial3"/>
    <dgm:cxn modelId="{F5BC3FBB-52EB-4365-840A-C6695A7DBAA9}" type="presParOf" srcId="{02B5E11D-A840-CF48-9886-40F73725A584}" destId="{1D1D7B80-FCF8-F54B-9597-6CBF76514B21}" srcOrd="2" destOrd="0" presId="urn:microsoft.com/office/officeart/2005/8/layout/radial3"/>
    <dgm:cxn modelId="{7B8F3164-B8FA-4A31-B1A5-ACD3331D234D}"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30/11/16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2</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3</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5</a:t>
            </a:fld>
            <a:endParaRPr lang="de-DE"/>
          </a:p>
        </p:txBody>
      </p:sp>
    </p:spTree>
    <p:extLst>
      <p:ext uri="{BB962C8B-B14F-4D97-AF65-F5344CB8AC3E}">
        <p14:creationId xmlns:p14="http://schemas.microsoft.com/office/powerpoint/2010/main" val="3454899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6</a:t>
            </a:fld>
            <a:endParaRPr lang="en-US" altLang="de-DE" sz="1200" smtClean="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26</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29</a:t>
            </a:fld>
            <a:endParaRPr lang="en-US"/>
          </a:p>
        </p:txBody>
      </p:sp>
    </p:spTree>
    <p:extLst>
      <p:ext uri="{BB962C8B-B14F-4D97-AF65-F5344CB8AC3E}">
        <p14:creationId xmlns:p14="http://schemas.microsoft.com/office/powerpoint/2010/main" val="395279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30/11/16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30/11/16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30/11/16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30/11/16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28.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jpeg"/><Relationship Id="rId1" Type="http://schemas.microsoft.com/office/2007/relationships/media" Target="../media/media2.avi"/><Relationship Id="rId2" Type="http://schemas.openxmlformats.org/officeDocument/2006/relationships/video" Target="../media/media2.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0.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30.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30.png"/><Relationship Id="rId8" Type="http://schemas.openxmlformats.org/officeDocument/2006/relationships/image" Target="../media/image59.png"/><Relationship Id="rId1" Type="http://schemas.microsoft.com/office/2007/relationships/media" Target="../media/media4.avi"/><Relationship Id="rId2" Type="http://schemas.openxmlformats.org/officeDocument/2006/relationships/video" Target="../media/media4.avi"/></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30.png"/><Relationship Id="rId5" Type="http://schemas.openxmlformats.org/officeDocument/2006/relationships/image" Target="../media/image59.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6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30.png"/><Relationship Id="rId5" Type="http://schemas.openxmlformats.org/officeDocument/2006/relationships/image" Target="../media/image59.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10" Type="http://schemas.openxmlformats.org/officeDocument/2006/relationships/image" Target="../media/image17.jpeg"/><Relationship Id="rId11" Type="http://schemas.openxmlformats.org/officeDocument/2006/relationships/image" Target="../media/image18.gif"/><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g"/><Relationship Id="rId19"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g"/><Relationship Id="rId3" Type="http://schemas.openxmlformats.org/officeDocument/2006/relationships/image" Target="../media/image6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1" Type="http://schemas.openxmlformats.org/officeDocument/2006/relationships/image" Target="../media/image38.jpeg"/><Relationship Id="rId12" Type="http://schemas.openxmlformats.org/officeDocument/2006/relationships/image" Target="../media/image39.png"/><Relationship Id="rId13" Type="http://schemas.openxmlformats.org/officeDocument/2006/relationships/image" Target="../media/image40.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jpeg"/><Relationship Id="rId10" Type="http://schemas.openxmlformats.org/officeDocument/2006/relationships/image" Target="../media/image3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953000" y="4426803"/>
            <a:ext cx="2987041" cy="461665"/>
          </a:xfrm>
          <a:prstGeom prst="rect">
            <a:avLst/>
          </a:prstGeom>
          <a:noFill/>
        </p:spPr>
        <p:txBody>
          <a:bodyPr wrap="none" rtlCol="0">
            <a:spAutoFit/>
          </a:bodyPr>
          <a:lstStyle/>
          <a:p>
            <a:r>
              <a:rPr lang="en-US" sz="1200" dirty="0"/>
              <a:t>Zeiss </a:t>
            </a:r>
            <a:r>
              <a:rPr lang="en-US" sz="1200" dirty="0" err="1"/>
              <a:t>CellDiscoverer</a:t>
            </a:r>
            <a:r>
              <a:rPr lang="en-US" sz="1200" dirty="0"/>
              <a:t> </a:t>
            </a:r>
            <a:r>
              <a:rPr lang="en-US" sz="1200" dirty="0" smtClean="0"/>
              <a:t>7, 10x, </a:t>
            </a:r>
            <a:r>
              <a:rPr lang="en-US" sz="1200" dirty="0"/>
              <a:t>every 30min, </a:t>
            </a:r>
            <a:r>
              <a:rPr lang="en-US" sz="1200" dirty="0" smtClean="0"/>
              <a:t>48h</a:t>
            </a:r>
          </a:p>
          <a:p>
            <a:r>
              <a:rPr lang="en-US" sz="1200" dirty="0" smtClean="0"/>
              <a:t>H2B-mCherry</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816055" y="5181600"/>
            <a:ext cx="1337345" cy="1194841"/>
          </a:xfrm>
          <a:prstGeom prst="rect">
            <a:avLst/>
          </a:prstGeom>
        </p:spPr>
      </p:pic>
      <p:sp>
        <p:nvSpPr>
          <p:cNvPr id="17" name="Rectangle 16"/>
          <p:cNvSpPr/>
          <p:nvPr/>
        </p:nvSpPr>
        <p:spPr>
          <a:xfrm>
            <a:off x="4876800" y="1524000"/>
            <a:ext cx="3962400" cy="492443"/>
          </a:xfrm>
          <a:prstGeom prst="rect">
            <a:avLst/>
          </a:prstGeom>
        </p:spPr>
        <p:txBody>
          <a:bodyPr wrap="square">
            <a:spAutoFit/>
          </a:bodyPr>
          <a:lstStyle/>
          <a:p>
            <a:r>
              <a:rPr lang="en-US" sz="1400" dirty="0"/>
              <a:t>38C =&gt; visible mitotic </a:t>
            </a:r>
            <a:r>
              <a:rPr lang="en-US" sz="1400" dirty="0" smtClean="0"/>
              <a:t>defects</a:t>
            </a:r>
          </a:p>
          <a:p>
            <a:r>
              <a:rPr lang="en-US" sz="1100" dirty="0" smtClean="0"/>
              <a:t>(e.g.,</a:t>
            </a:r>
            <a:r>
              <a:rPr lang="en-US" sz="1100" dirty="0"/>
              <a:t> </a:t>
            </a:r>
            <a:r>
              <a:rPr lang="en-US" sz="1100" dirty="0" smtClean="0"/>
              <a:t>increased mitotic </a:t>
            </a:r>
            <a:r>
              <a:rPr lang="en-US" sz="1100" dirty="0"/>
              <a:t>index and micro-nuclei </a:t>
            </a:r>
            <a:r>
              <a:rPr lang="en-US" sz="1100" dirty="0" smtClean="0"/>
              <a:t>formation)</a:t>
            </a:r>
            <a:endParaRPr lang="en-US" sz="1100" dirty="0"/>
          </a:p>
        </p:txBody>
      </p:sp>
      <p:sp>
        <p:nvSpPr>
          <p:cNvPr id="18" name="TextBox 17"/>
          <p:cNvSpPr txBox="1"/>
          <p:nvPr/>
        </p:nvSpPr>
        <p:spPr>
          <a:xfrm>
            <a:off x="5206203" y="5562600"/>
            <a:ext cx="1575597" cy="461665"/>
          </a:xfrm>
          <a:prstGeom prst="rect">
            <a:avLst/>
          </a:prstGeom>
          <a:noFill/>
        </p:spPr>
        <p:txBody>
          <a:bodyPr wrap="none" rtlCol="0">
            <a:spAutoFit/>
          </a:bodyPr>
          <a:lstStyle/>
          <a:p>
            <a:r>
              <a:rPr lang="en-US" sz="1200" dirty="0" smtClean="0"/>
              <a:t>Cropped and enlarged</a:t>
            </a:r>
            <a:br>
              <a:rPr lang="en-US" sz="1200" dirty="0" smtClean="0"/>
            </a:br>
            <a:r>
              <a:rPr lang="en-US" sz="12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42672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video>
              <p:cMediaNode vol="80000">
                <p:cTn id="13"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Cell Culture</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0" y="1600200"/>
            <a:ext cx="3397948" cy="2308324"/>
          </a:xfrm>
          <a:prstGeom prst="rect">
            <a:avLst/>
          </a:prstGeom>
          <a:noFill/>
        </p:spPr>
        <p:txBody>
          <a:bodyPr wrap="none" rtlCol="0">
            <a:spAutoFit/>
          </a:bodyPr>
          <a:lstStyle/>
          <a:p>
            <a:r>
              <a:rPr lang="en-US" dirty="0" smtClean="0"/>
              <a:t>Picture multi-well plate</a:t>
            </a:r>
          </a:p>
          <a:p>
            <a:endParaRPr lang="en-US" dirty="0"/>
          </a:p>
          <a:p>
            <a:r>
              <a:rPr lang="en-US" dirty="0" smtClean="0"/>
              <a:t>Prices for glass-bottom &gt;10$</a:t>
            </a:r>
          </a:p>
          <a:p>
            <a:r>
              <a:rPr lang="en-US" dirty="0" smtClean="0"/>
              <a:t>And plastic-bottom &lt;2$</a:t>
            </a:r>
          </a:p>
          <a:p>
            <a:endParaRPr lang="en-US" dirty="0"/>
          </a:p>
          <a:p>
            <a:r>
              <a:rPr lang="en-US" dirty="0" smtClean="0"/>
              <a:t>Plastic bottom: </a:t>
            </a:r>
          </a:p>
          <a:p>
            <a:r>
              <a:rPr lang="en-US" dirty="0" smtClean="0"/>
              <a:t>- Better compatible with some cell</a:t>
            </a:r>
            <a:br>
              <a:rPr lang="en-US" dirty="0" smtClean="0"/>
            </a:br>
            <a:r>
              <a:rPr lang="en-US" dirty="0" smtClean="0"/>
              <a:t>culture</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effects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32686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Autofocus </a:t>
            </a:r>
            <a:r>
              <a:rPr lang="en-US" dirty="0" err="1" smtClean="0"/>
              <a:t>CellDiscoverer</a:t>
            </a:r>
            <a:r>
              <a:rPr lang="en-US" dirty="0" smtClean="0"/>
              <a:t> 7</a:t>
            </a:r>
            <a:endParaRPr lang="en-US" dirty="0"/>
          </a:p>
        </p:txBody>
      </p:sp>
      <p:sp>
        <p:nvSpPr>
          <p:cNvPr id="3" name="Content Placeholder 2"/>
          <p:cNvSpPr>
            <a:spLocks noGrp="1"/>
          </p:cNvSpPr>
          <p:nvPr>
            <p:ph idx="1"/>
          </p:nvPr>
        </p:nvSpPr>
        <p:spPr/>
        <p:txBody>
          <a:bodyPr/>
          <a:lstStyle/>
          <a:p>
            <a:r>
              <a:rPr lang="en-US" dirty="0" smtClean="0"/>
              <a:t>Find Surface</a:t>
            </a:r>
          </a:p>
          <a:p>
            <a:r>
              <a:rPr lang="en-US" dirty="0" smtClean="0"/>
              <a:t>Focus Hold</a:t>
            </a:r>
          </a:p>
          <a:p>
            <a:r>
              <a:rPr lang="en-US" dirty="0" smtClean="0"/>
              <a:t>Focus every time-point and position</a:t>
            </a:r>
            <a:endParaRPr lang="en-US" dirty="0"/>
          </a:p>
        </p:txBody>
      </p:sp>
    </p:spTree>
    <p:extLst>
      <p:ext uri="{BB962C8B-B14F-4D97-AF65-F5344CB8AC3E}">
        <p14:creationId xmlns:p14="http://schemas.microsoft.com/office/powerpoint/2010/main" val="3658940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Assay development considerations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23721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 principle, the</a:t>
            </a:r>
            <a:r>
              <a:rPr lang="en-US" altLang="en-US" b="1" dirty="0"/>
              <a:t> total intensity inside all dot-like structures </a:t>
            </a:r>
          </a:p>
          <a:p>
            <a:pPr eaLnBrk="1" hangingPunct="1"/>
            <a:r>
              <a:rPr lang="en-US" altLang="en-US" dirty="0"/>
              <a:t>in each cell is proportional to the </a:t>
            </a:r>
            <a:r>
              <a:rPr lang="en-US" altLang="en-US" b="1" dirty="0"/>
              <a:t>amount of protein recruited </a:t>
            </a:r>
          </a:p>
          <a:p>
            <a:pPr eaLnBrk="1" hangingPunct="1"/>
            <a:r>
              <a:rPr lang="en-US" altLang="en-US" b="1" dirty="0"/>
              <a:t>to </a:t>
            </a:r>
            <a:r>
              <a:rPr lang="en-US" altLang="en-US" b="1" dirty="0" err="1"/>
              <a:t>autophagosomes</a:t>
            </a:r>
            <a:r>
              <a:rPr lang="en-US" altLang="en-US" dirty="0"/>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Acquisition </a:t>
            </a:r>
            <a:r>
              <a:rPr lang="en-US" altLang="en-US" sz="4000" dirty="0">
                <a:ea typeface="ＭＳ Ｐゴシック" pitchFamily="34" charset="-128"/>
              </a:rPr>
              <a:t>m</a:t>
            </a:r>
            <a:r>
              <a:rPr lang="en-US" altLang="en-US" sz="4000" dirty="0" smtClean="0">
                <a:ea typeface="ＭＳ Ｐゴシック" pitchFamily="34" charset="-128"/>
              </a:rPr>
              <a:t>odalities: </a:t>
            </a:r>
            <a:r>
              <a:rPr lang="en-US" altLang="en-US" sz="4000" dirty="0">
                <a:ea typeface="ＭＳ Ｐゴシック" pitchFamily="34" charset="-128"/>
              </a:rPr>
              <a:t>c</a:t>
            </a:r>
            <a:r>
              <a:rPr lang="en-US" altLang="en-US" sz="4000" dirty="0" smtClean="0">
                <a:ea typeface="ＭＳ Ｐゴシック" pitchFamily="34" charset="-128"/>
              </a:rPr>
              <a:t>onfocal</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341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474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3741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3874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007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141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274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407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607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105401" y="47244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6388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0" y="4800600"/>
            <a:ext cx="2971799" cy="369332"/>
          </a:xfrm>
          <a:prstGeom prst="rect">
            <a:avLst/>
          </a:prstGeom>
          <a:noFill/>
        </p:spPr>
        <p:txBody>
          <a:bodyPr wrap="square" rtlCol="0">
            <a:spAutoFit/>
          </a:bodyPr>
          <a:lstStyle/>
          <a:p>
            <a:r>
              <a:rPr lang="en-US" dirty="0" smtClean="0"/>
              <a:t>(on-the-fly) sum projection</a:t>
            </a:r>
          </a:p>
        </p:txBody>
      </p:sp>
      <p:sp>
        <p:nvSpPr>
          <p:cNvPr id="78848" name="TextBox 78847"/>
          <p:cNvSpPr txBox="1"/>
          <p:nvPr/>
        </p:nvSpPr>
        <p:spPr>
          <a:xfrm>
            <a:off x="1144245" y="3570287"/>
            <a:ext cx="1331389" cy="923330"/>
          </a:xfrm>
          <a:prstGeom prst="rect">
            <a:avLst/>
          </a:prstGeom>
          <a:noFill/>
        </p:spPr>
        <p:txBody>
          <a:bodyPr wrap="none" rtlCol="0">
            <a:spAutoFit/>
          </a:bodyPr>
          <a:lstStyle/>
          <a:p>
            <a:r>
              <a:rPr lang="en-US" dirty="0" smtClean="0"/>
              <a:t>Accurate</a:t>
            </a:r>
            <a:br>
              <a:rPr lang="en-US" dirty="0" smtClean="0"/>
            </a:br>
            <a:r>
              <a:rPr lang="en-US" dirty="0" smtClean="0"/>
              <a:t>but typically</a:t>
            </a:r>
            <a:br>
              <a:rPr lang="en-US" dirty="0" smtClean="0"/>
            </a:br>
            <a:r>
              <a:rPr lang="en-US" dirty="0" smtClean="0"/>
              <a:t>too slow</a:t>
            </a:r>
            <a:endParaRPr lang="en-US" dirty="0"/>
          </a:p>
        </p:txBody>
      </p:sp>
      <p:sp>
        <p:nvSpPr>
          <p:cNvPr id="58" name="TextBox 57"/>
          <p:cNvSpPr txBox="1"/>
          <p:nvPr/>
        </p:nvSpPr>
        <p:spPr>
          <a:xfrm>
            <a:off x="6477001" y="3352800"/>
            <a:ext cx="2047556" cy="923330"/>
          </a:xfrm>
          <a:prstGeom prst="rect">
            <a:avLst/>
          </a:prstGeom>
          <a:noFill/>
        </p:spPr>
        <p:txBody>
          <a:bodyPr wrap="none" rtlCol="0">
            <a:spAutoFit/>
          </a:bodyPr>
          <a:lstStyle/>
          <a:p>
            <a:r>
              <a:rPr lang="en-US" dirty="0" smtClean="0"/>
              <a:t>Can be fast enough,</a:t>
            </a:r>
          </a:p>
          <a:p>
            <a:r>
              <a:rPr lang="en-US" dirty="0" smtClean="0"/>
              <a:t>But lots of data </a:t>
            </a:r>
          </a:p>
          <a:p>
            <a:r>
              <a:rPr lang="en-US" dirty="0" smtClean="0"/>
              <a:t>And 3-D analysis</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Acquisition modalities: </a:t>
            </a:r>
            <a:r>
              <a:rPr lang="en-US" dirty="0" err="1"/>
              <a:t>w</a:t>
            </a:r>
            <a:r>
              <a:rPr lang="en-US" dirty="0" err="1" smtClean="0"/>
              <a:t>idefield</a:t>
            </a:r>
            <a:endParaRPr lang="en-US" dirty="0"/>
          </a:p>
        </p:txBody>
      </p:sp>
      <p:grpSp>
        <p:nvGrpSpPr>
          <p:cNvPr id="29" name="Group 102"/>
          <p:cNvGrpSpPr>
            <a:grpSpLocks/>
          </p:cNvGrpSpPr>
          <p:nvPr/>
        </p:nvGrpSpPr>
        <p:grpSpPr bwMode="auto">
          <a:xfrm>
            <a:off x="10080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1717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2192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20383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9050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3050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7716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4384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2382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1049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842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842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842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842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842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842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842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842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842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95400" y="48045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447800" y="4567039"/>
            <a:ext cx="2514600" cy="923330"/>
          </a:xfrm>
          <a:prstGeom prst="rect">
            <a:avLst/>
          </a:prstGeom>
          <a:noFill/>
        </p:spPr>
        <p:txBody>
          <a:bodyPr wrap="square" rtlCol="0">
            <a:spAutoFit/>
          </a:bodyPr>
          <a:lstStyle/>
          <a:p>
            <a:r>
              <a:rPr lang="en-US" dirty="0" smtClean="0"/>
              <a:t>(on-the-fly) </a:t>
            </a:r>
            <a:r>
              <a:rPr lang="en-US" dirty="0" err="1" smtClean="0"/>
              <a:t>deconvolution</a:t>
            </a:r>
            <a:r>
              <a:rPr lang="en-US" dirty="0"/>
              <a:t/>
            </a:r>
            <a:br>
              <a:rPr lang="en-US" dirty="0"/>
            </a:br>
            <a:r>
              <a:rPr lang="en-US" dirty="0" smtClean="0"/>
              <a:t>and sum projection</a:t>
            </a:r>
          </a:p>
        </p:txBody>
      </p:sp>
      <p:cxnSp>
        <p:nvCxnSpPr>
          <p:cNvPr id="103" name="Straight Connector 102"/>
          <p:cNvCxnSpPr/>
          <p:nvPr/>
        </p:nvCxnSpPr>
        <p:spPr>
          <a:xfrm>
            <a:off x="1066800" y="5642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9715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8382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5049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3716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6383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91000" y="1549400"/>
            <a:ext cx="2438400" cy="23368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191000" y="3987800"/>
            <a:ext cx="2438400" cy="2336800"/>
          </a:xfrm>
          <a:prstGeom prst="rect">
            <a:avLst/>
          </a:prstGeom>
        </p:spPr>
      </p:pic>
      <p:sp>
        <p:nvSpPr>
          <p:cNvPr id="119" name="TextBox 13"/>
          <p:cNvSpPr txBox="1">
            <a:spLocks noChangeArrowheads="1"/>
          </p:cNvSpPr>
          <p:nvPr/>
        </p:nvSpPr>
        <p:spPr bwMode="auto">
          <a:xfrm>
            <a:off x="6781800" y="1676400"/>
            <a:ext cx="194205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Hela</a:t>
            </a:r>
            <a:r>
              <a:rPr lang="en-US" altLang="en-US" sz="1800" dirty="0" smtClean="0"/>
              <a:t> cell</a:t>
            </a:r>
          </a:p>
          <a:p>
            <a:pPr eaLnBrk="1" hangingPunct="1"/>
            <a:r>
              <a:rPr lang="en-US" altLang="en-US" sz="1800" dirty="0" smtClean="0"/>
              <a:t>Golgi-GFP</a:t>
            </a:r>
          </a:p>
          <a:p>
            <a:pPr eaLnBrk="1" hangingPunct="1"/>
            <a:r>
              <a:rPr lang="en-US" altLang="en-US" sz="1800" dirty="0" smtClean="0"/>
              <a:t>z-stack, </a:t>
            </a:r>
            <a:r>
              <a:rPr lang="en-US" altLang="en-US" sz="1800" dirty="0" err="1" smtClean="0"/>
              <a:t>dz</a:t>
            </a:r>
            <a:r>
              <a:rPr lang="en-US" altLang="en-US" sz="1800" dirty="0" smtClean="0"/>
              <a:t>=1um</a:t>
            </a:r>
          </a:p>
          <a:p>
            <a:pPr eaLnBrk="1" hangingPunct="1"/>
            <a:r>
              <a:rPr lang="en-US" altLang="en-US" sz="1800" dirty="0" err="1" smtClean="0"/>
              <a:t>CellDiscoverer</a:t>
            </a:r>
            <a:r>
              <a:rPr lang="en-US" altLang="en-US" sz="1800" dirty="0" smtClean="0"/>
              <a:t> 7</a:t>
            </a:r>
            <a:br>
              <a:rPr lang="en-US" altLang="en-US" sz="1800" dirty="0" smtClean="0"/>
            </a:br>
            <a:r>
              <a:rPr lang="en-US" altLang="en-US" sz="1800" dirty="0" smtClean="0"/>
              <a:t>Zeiss</a:t>
            </a:r>
            <a:endParaRPr lang="en-US" altLang="en-US" sz="1800" dirty="0"/>
          </a:p>
        </p:txBody>
      </p:sp>
    </p:spTree>
    <p:extLst>
      <p:ext uri="{BB962C8B-B14F-4D97-AF65-F5344CB8AC3E}">
        <p14:creationId xmlns:p14="http://schemas.microsoft.com/office/powerpoint/2010/main" val="2521950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533400" y="76200"/>
            <a:ext cx="8229600" cy="1143000"/>
          </a:xfrm>
        </p:spPr>
        <p:txBody>
          <a:bodyPr>
            <a:normAutofit/>
          </a:bodyPr>
          <a:lstStyle/>
          <a:p>
            <a:r>
              <a:rPr lang="en-US" altLang="en-US" sz="4000" dirty="0" smtClean="0">
                <a:ea typeface="ＭＳ Ｐゴシック" pitchFamily="34" charset="-128"/>
              </a:rPr>
              <a:t>Low NA </a:t>
            </a:r>
            <a:r>
              <a:rPr lang="en-US" altLang="en-US" sz="4000" dirty="0" err="1" smtClean="0">
                <a:ea typeface="ＭＳ Ｐゴシック" pitchFamily="34" charset="-128"/>
              </a:rPr>
              <a:t>widefield</a:t>
            </a:r>
            <a:r>
              <a:rPr lang="en-US" altLang="en-US" sz="4000" dirty="0" smtClean="0">
                <a:ea typeface="ＭＳ Ｐゴシック" pitchFamily="34" charset="-128"/>
              </a:rPr>
              <a:t> imaging </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46199" y="2624991"/>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199" y="4266466"/>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219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550961" y="1590536"/>
            <a:ext cx="25576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Hela</a:t>
            </a:r>
            <a:r>
              <a:rPr lang="en-US" altLang="en-US" sz="1800" dirty="0" smtClean="0"/>
              <a:t> cell, Golgi-GFP</a:t>
            </a:r>
          </a:p>
          <a:p>
            <a:pPr eaLnBrk="1" hangingPunct="1"/>
            <a:r>
              <a:rPr lang="en-US" altLang="en-US" sz="1800" dirty="0" smtClean="0"/>
              <a:t>z-stack, 1um steps</a:t>
            </a:r>
          </a:p>
          <a:p>
            <a:pPr eaLnBrk="1" hangingPunct="1"/>
            <a:r>
              <a:rPr lang="en-US" altLang="en-US" sz="1800" dirty="0" err="1" smtClean="0"/>
              <a:t>CellDiscoverer</a:t>
            </a:r>
            <a:r>
              <a:rPr lang="en-US" altLang="en-US" sz="1800" dirty="0" smtClean="0"/>
              <a:t> 7, Zeiss</a:t>
            </a:r>
            <a:endParaRPr lang="en-US" altLang="en-US" sz="1800" dirty="0"/>
          </a:p>
        </p:txBody>
      </p:sp>
      <p:sp>
        <p:nvSpPr>
          <p:cNvPr id="79885" name="TextBox 1"/>
          <p:cNvSpPr txBox="1">
            <a:spLocks noChangeArrowheads="1"/>
          </p:cNvSpPr>
          <p:nvPr/>
        </p:nvSpPr>
        <p:spPr bwMode="auto">
          <a:xfrm>
            <a:off x="4419600" y="5798403"/>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a:t>NA </a:t>
            </a:r>
            <a:r>
              <a:rPr lang="en-US" altLang="en-US" sz="1600" dirty="0" smtClean="0"/>
              <a:t>0.8</a:t>
            </a:r>
          </a:p>
          <a:p>
            <a:pPr algn="ctr" eaLnBrk="1" hangingPunct="1"/>
            <a:r>
              <a:rPr lang="en-US" altLang="en-US" sz="1600" dirty="0" smtClean="0"/>
              <a:t>80 </a:t>
            </a:r>
            <a:r>
              <a:rPr lang="en-US" altLang="en-US" sz="1600" dirty="0" err="1" smtClean="0"/>
              <a:t>ms</a:t>
            </a:r>
            <a:r>
              <a:rPr lang="en-US" altLang="en-US" sz="1600" dirty="0" smtClean="0"/>
              <a:t> </a:t>
            </a:r>
          </a:p>
          <a:p>
            <a:pPr algn="ctr" eaLnBrk="1" hangingPunct="1"/>
            <a:r>
              <a:rPr lang="en-US" altLang="en-US" sz="1600" dirty="0" smtClean="0"/>
              <a:t>30% light</a:t>
            </a:r>
            <a:endParaRPr lang="en-US" altLang="en-US" sz="1600" dirty="0"/>
          </a:p>
        </p:txBody>
      </p:sp>
      <p:sp>
        <p:nvSpPr>
          <p:cNvPr id="79886" name="TextBox 1"/>
          <p:cNvSpPr txBox="1">
            <a:spLocks noChangeArrowheads="1"/>
          </p:cNvSpPr>
          <p:nvPr/>
        </p:nvSpPr>
        <p:spPr bwMode="auto">
          <a:xfrm>
            <a:off x="6593659" y="5798403"/>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0.26</a:t>
            </a:r>
          </a:p>
          <a:p>
            <a:pPr algn="ctr" eaLnBrk="1" hangingPunct="1"/>
            <a:r>
              <a:rPr lang="en-US" altLang="en-US" sz="1600" dirty="0" smtClean="0"/>
              <a:t>380 </a:t>
            </a:r>
            <a:r>
              <a:rPr lang="en-US" altLang="en-US" sz="1600" dirty="0" err="1" smtClean="0"/>
              <a:t>ms</a:t>
            </a:r>
            <a:endParaRPr lang="en-US" altLang="en-US" sz="1600" dirty="0" smtClean="0"/>
          </a:p>
          <a:p>
            <a:pPr algn="ctr" eaLnBrk="1" hangingPunct="1"/>
            <a:r>
              <a:rPr lang="en-US" altLang="en-US" sz="1600" dirty="0" smtClean="0"/>
              <a:t>80% light</a:t>
            </a:r>
            <a:endParaRPr lang="en-US" altLang="en-US" sz="1600" dirty="0"/>
          </a:p>
        </p:txBody>
      </p:sp>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9895" name="TextBox 1"/>
          <p:cNvSpPr txBox="1">
            <a:spLocks noChangeArrowheads="1"/>
          </p:cNvSpPr>
          <p:nvPr/>
        </p:nvSpPr>
        <p:spPr bwMode="auto">
          <a:xfrm>
            <a:off x="5460184" y="5798403"/>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0.35</a:t>
            </a:r>
          </a:p>
          <a:p>
            <a:pPr algn="ctr" eaLnBrk="1" hangingPunct="1"/>
            <a:r>
              <a:rPr lang="en-US" altLang="en-US" sz="1600" dirty="0" smtClean="0"/>
              <a:t>150 </a:t>
            </a:r>
            <a:r>
              <a:rPr lang="en-US" altLang="en-US" sz="1600" dirty="0" err="1" smtClean="0"/>
              <a:t>ms</a:t>
            </a:r>
            <a:endParaRPr lang="en-US" altLang="en-US" sz="1600" dirty="0" smtClean="0"/>
          </a:p>
          <a:p>
            <a:pPr algn="ctr" eaLnBrk="1" hangingPunct="1"/>
            <a:r>
              <a:rPr lang="en-US" altLang="en-US" sz="1600" dirty="0" smtClean="0"/>
              <a:t>40% light</a:t>
            </a:r>
            <a:endParaRPr lang="en-US" altLang="en-US" sz="1600" dirty="0"/>
          </a:p>
        </p:txBody>
      </p:sp>
      <p:grpSp>
        <p:nvGrpSpPr>
          <p:cNvPr id="4" name="Group 3"/>
          <p:cNvGrpSpPr/>
          <p:nvPr/>
        </p:nvGrpSpPr>
        <p:grpSpPr>
          <a:xfrm>
            <a:off x="9982200" y="2209800"/>
            <a:ext cx="4471254" cy="4262931"/>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74" name="TextBox 137"/>
          <p:cNvSpPr txBox="1">
            <a:spLocks noChangeArrowheads="1"/>
          </p:cNvSpPr>
          <p:nvPr/>
        </p:nvSpPr>
        <p:spPr bwMode="auto">
          <a:xfrm>
            <a:off x="1295400" y="4267200"/>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143000" y="48006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90600" y="4916269"/>
            <a:ext cx="2475295" cy="646331"/>
          </a:xfrm>
          <a:prstGeom prst="rect">
            <a:avLst/>
          </a:prstGeom>
          <a:noFill/>
        </p:spPr>
        <p:txBody>
          <a:bodyPr wrap="none" rtlCol="0">
            <a:spAutoFit/>
          </a:bodyPr>
          <a:lstStyle/>
          <a:p>
            <a:r>
              <a:rPr lang="en-US" dirty="0" smtClean="0"/>
              <a:t>Single image, everything</a:t>
            </a:r>
            <a:br>
              <a:rPr lang="en-US" dirty="0" smtClean="0"/>
            </a:br>
            <a:r>
              <a:rPr lang="en-US" dirty="0" smtClean="0"/>
              <a:t>in focus</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High-throughput screening microscopy is not about pretty 3-D pictures but about fast and manageable measurements.</a:t>
            </a:r>
          </a:p>
          <a:p>
            <a:r>
              <a:rPr lang="en-US" dirty="0" smtClean="0"/>
              <a:t>Typical: 100x Oil lens confocal z-stacks =</a:t>
            </a:r>
            <a:r>
              <a:rPr lang="en-US" smtClean="0"/>
              <a:t>&gt; Single </a:t>
            </a:r>
            <a:r>
              <a:rPr lang="en-US" dirty="0" smtClean="0"/>
              <a:t>plane 20x </a:t>
            </a:r>
            <a:r>
              <a:rPr lang="en-US" smtClean="0"/>
              <a:t>Air lens </a:t>
            </a:r>
            <a:endParaRPr lang="en-US" dirty="0"/>
          </a:p>
        </p:txBody>
      </p:sp>
    </p:spTree>
    <p:extLst>
      <p:ext uri="{BB962C8B-B14F-4D97-AF65-F5344CB8AC3E}">
        <p14:creationId xmlns:p14="http://schemas.microsoft.com/office/powerpoint/2010/main" val="219900588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9200" y="1288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105400" y="1163598"/>
            <a:ext cx="3449086"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Microscopy Facility</a:t>
            </a:r>
          </a:p>
        </p:txBody>
      </p:sp>
      <p:sp>
        <p:nvSpPr>
          <p:cNvPr id="22" name="TextBox 21"/>
          <p:cNvSpPr txBox="1"/>
          <p:nvPr/>
        </p:nvSpPr>
        <p:spPr>
          <a:xfrm>
            <a:off x="537875" y="1143000"/>
            <a:ext cx="3043525"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High-</a:t>
            </a:r>
            <a:r>
              <a:rPr lang="en-US" dirty="0" smtClean="0">
                <a:solidFill>
                  <a:srgbClr val="000000"/>
                </a:solidFill>
                <a:latin typeface="Calibri" panose="020F0502020204030204" pitchFamily="34" charset="0"/>
                <a:ea typeface="ＭＳ Ｐゴシック" pitchFamily="1" charset="-128"/>
              </a:rPr>
              <a:t>Throughput </a:t>
            </a:r>
            <a:r>
              <a:rPr lang="en-US"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43386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38748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28987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17295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17740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37823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39272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25294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17834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17740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39224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752600" y="5887998"/>
            <a:ext cx="7010400" cy="646331"/>
          </a:xfrm>
          <a:prstGeom prst="rect">
            <a:avLst/>
          </a:prstGeom>
          <a:noFill/>
        </p:spPr>
        <p:txBody>
          <a:bodyPr wrap="square" rtlCol="0">
            <a:spAutoFit/>
          </a:bodyPr>
          <a:lstStyle/>
          <a:p>
            <a:pPr marL="285750" indent="-285750">
              <a:buFont typeface="Arial"/>
              <a:buChar char="•"/>
            </a:pPr>
            <a:r>
              <a:rPr lang="en-US" dirty="0" smtClean="0"/>
              <a:t>Around 30 microscope systems</a:t>
            </a:r>
          </a:p>
          <a:p>
            <a:pPr marL="285750" indent="-285750">
              <a:buFont typeface="Arial"/>
              <a:buChar char="•"/>
            </a:pPr>
            <a:r>
              <a:rPr lang="en-US" dirty="0" smtClean="0"/>
              <a:t>Since 1998 serving EMBL scientists and international visitors</a:t>
            </a:r>
            <a:endParaRPr lang="en-US" dirty="0"/>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953000" y="1408723"/>
            <a:ext cx="2885739" cy="2096477"/>
          </a:xfrm>
          <a:prstGeom prst="rect">
            <a:avLst/>
          </a:prstGeom>
        </p:spPr>
      </p:pic>
      <p:sp>
        <p:nvSpPr>
          <p:cNvPr id="33" name="TextBox 32"/>
          <p:cNvSpPr txBox="1"/>
          <p:nvPr/>
        </p:nvSpPr>
        <p:spPr>
          <a:xfrm>
            <a:off x="5334000" y="990600"/>
            <a:ext cx="2044149" cy="369332"/>
          </a:xfrm>
          <a:prstGeom prst="rect">
            <a:avLst/>
          </a:prstGeom>
          <a:noFill/>
        </p:spPr>
        <p:txBody>
          <a:bodyPr wrap="none" rtlCol="0">
            <a:spAutoFit/>
          </a:bodyPr>
          <a:lstStyle/>
          <a:p>
            <a:r>
              <a:rPr lang="en-US" dirty="0" err="1" smtClean="0"/>
              <a:t>Brightfield</a:t>
            </a:r>
            <a:r>
              <a:rPr lang="en-US" dirty="0" smtClean="0"/>
              <a:t> contrast</a:t>
            </a:r>
            <a:endParaRPr lang="en-US" dirty="0"/>
          </a:p>
        </p:txBody>
      </p:sp>
      <p:pic>
        <p:nvPicPr>
          <p:cNvPr id="34" name="Picture 33"/>
          <p:cNvPicPr>
            <a:picLocks noChangeAspect="1"/>
          </p:cNvPicPr>
          <p:nvPr/>
        </p:nvPicPr>
        <p:blipFill>
          <a:blip r:embed="rId3"/>
          <a:stretch>
            <a:fillRect/>
          </a:stretch>
        </p:blipFill>
        <p:spPr>
          <a:xfrm>
            <a:off x="4953000" y="3992359"/>
            <a:ext cx="2895600" cy="2103641"/>
          </a:xfrm>
          <a:prstGeom prst="rect">
            <a:avLst/>
          </a:prstGeom>
        </p:spPr>
      </p:pic>
      <p:sp>
        <p:nvSpPr>
          <p:cNvPr id="35" name="TextBox 34"/>
          <p:cNvSpPr txBox="1"/>
          <p:nvPr/>
        </p:nvSpPr>
        <p:spPr>
          <a:xfrm>
            <a:off x="5097825" y="3581400"/>
            <a:ext cx="2598375" cy="369332"/>
          </a:xfrm>
          <a:prstGeom prst="rect">
            <a:avLst/>
          </a:prstGeom>
          <a:noFill/>
        </p:spPr>
        <p:txBody>
          <a:bodyPr wrap="none" rtlCol="0">
            <a:spAutoFit/>
          </a:bodyPr>
          <a:lstStyle/>
          <a:p>
            <a:r>
              <a:rPr lang="en-US" dirty="0" smtClean="0"/>
              <a:t>“Phase gradient contrast”</a:t>
            </a:r>
            <a:endParaRPr lang="en-US" dirty="0"/>
          </a:p>
        </p:txBody>
      </p:sp>
      <p:sp>
        <p:nvSpPr>
          <p:cNvPr id="36" name="TextBox 35"/>
          <p:cNvSpPr txBox="1"/>
          <p:nvPr/>
        </p:nvSpPr>
        <p:spPr>
          <a:xfrm>
            <a:off x="4721181" y="6160532"/>
            <a:ext cx="3356019" cy="369332"/>
          </a:xfrm>
          <a:prstGeom prst="rect">
            <a:avLst/>
          </a:prstGeom>
          <a:noFill/>
        </p:spPr>
        <p:txBody>
          <a:bodyPr wrap="none" rtlCol="0">
            <a:spAutoFit/>
          </a:bodyPr>
          <a:lstStyle/>
          <a:p>
            <a:r>
              <a:rPr lang="en-US" dirty="0" err="1" smtClean="0"/>
              <a:t>CellDiscoverer</a:t>
            </a:r>
            <a:r>
              <a:rPr lang="en-US" dirty="0" smtClean="0"/>
              <a:t> 7, 5x magnification</a:t>
            </a:r>
            <a:endParaRPr lang="en-US"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9265032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4989739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724400"/>
            <a:ext cx="1219201" cy="121920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514600" y="1905000"/>
            <a:ext cx="3518912" cy="707886"/>
          </a:xfrm>
          <a:prstGeom prst="rect">
            <a:avLst/>
          </a:prstGeom>
          <a:noFill/>
        </p:spPr>
        <p:txBody>
          <a:bodyPr wrap="none" rtlCol="0">
            <a:spAutoFit/>
          </a:bodyPr>
          <a:lstStyle/>
          <a:p>
            <a:pPr marL="285750" indent="-285750">
              <a:buFont typeface="Arial"/>
              <a:buChar char="•"/>
            </a:pPr>
            <a:r>
              <a:rPr lang="en-US" sz="2000" dirty="0" smtClean="0"/>
              <a:t>Move </a:t>
            </a:r>
            <a:r>
              <a:rPr lang="en-US" sz="2000" dirty="0" smtClean="0"/>
              <a:t>to </a:t>
            </a:r>
            <a:r>
              <a:rPr lang="en-US" sz="2000" dirty="0" smtClean="0"/>
              <a:t>pre-</a:t>
            </a:r>
            <a:r>
              <a:rPr lang="en-US" sz="2000" dirty="0" smtClean="0"/>
              <a:t>defined </a:t>
            </a:r>
            <a:r>
              <a:rPr lang="en-US" sz="2000" dirty="0" smtClean="0"/>
              <a:t>position</a:t>
            </a:r>
            <a:endParaRPr lang="en-US" sz="2000" dirty="0"/>
          </a:p>
          <a:p>
            <a:pPr marL="285750" indent="-285750">
              <a:buFont typeface="Arial"/>
              <a:buChar char="•"/>
            </a:pPr>
            <a:r>
              <a:rPr lang="en-US" sz="2000" dirty="0" smtClean="0"/>
              <a:t>Acquire low-res image</a:t>
            </a:r>
            <a:endParaRPr lang="en-US" sz="2000" dirty="0" smtClean="0"/>
          </a:p>
        </p:txBody>
      </p:sp>
      <p:cxnSp>
        <p:nvCxnSpPr>
          <p:cNvPr id="8" name="Straight Arrow Connector 7"/>
          <p:cNvCxnSpPr>
            <a:stCxn id="22" idx="3"/>
            <a:endCxn id="3" idx="1"/>
          </p:cNvCxnSpPr>
          <p:nvPr/>
        </p:nvCxnSpPr>
        <p:spPr>
          <a:xfrm>
            <a:off x="4368800" y="3022600"/>
            <a:ext cx="15748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378200"/>
            <a:ext cx="0" cy="1319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50038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6670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9530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50555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712025" y="5449669"/>
            <a:ext cx="3172663" cy="707886"/>
          </a:xfrm>
          <a:prstGeom prst="rect">
            <a:avLst/>
          </a:prstGeom>
          <a:noFill/>
        </p:spPr>
        <p:txBody>
          <a:bodyPr wrap="none" rtlCol="0">
            <a:spAutoFit/>
          </a:bodyPr>
          <a:lstStyle/>
          <a:p>
            <a:pPr marL="285750" indent="-285750">
              <a:buFont typeface="Arial"/>
              <a:buChar char="•"/>
            </a:pPr>
            <a:r>
              <a:rPr lang="en-US" sz="2000" dirty="0" smtClean="0"/>
              <a:t>Zoom in on</a:t>
            </a:r>
            <a:r>
              <a:rPr lang="en-US" sz="2000" dirty="0" smtClean="0"/>
              <a:t> target object</a:t>
            </a:r>
          </a:p>
          <a:p>
            <a:pPr marL="285750" indent="-285750">
              <a:buFont typeface="Arial"/>
              <a:buChar char="•"/>
            </a:pPr>
            <a:r>
              <a:rPr lang="en-US" sz="2000" dirty="0" smtClean="0"/>
              <a:t>Acquire high-content data</a:t>
            </a:r>
            <a:endParaRPr lang="en-US" sz="2000" dirty="0" smtClean="0"/>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581400"/>
            <a:ext cx="1512168" cy="1512168"/>
          </a:xfrm>
          <a:prstGeom prst="rect">
            <a:avLst/>
          </a:prstGeom>
        </p:spPr>
      </p:pic>
      <p:sp>
        <p:nvSpPr>
          <p:cNvPr id="38" name="TextBox 37"/>
          <p:cNvSpPr txBox="1"/>
          <p:nvPr/>
        </p:nvSpPr>
        <p:spPr>
          <a:xfrm>
            <a:off x="4987495" y="45528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7371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697516"/>
            <a:ext cx="635000" cy="635000"/>
          </a:xfrm>
          <a:prstGeom prst="rect">
            <a:avLst/>
          </a:prstGeom>
        </p:spPr>
      </p:pic>
      <p:pic>
        <p:nvPicPr>
          <p:cNvPr id="3" name="Picture 2"/>
          <p:cNvPicPr>
            <a:picLocks noChangeAspect="1"/>
          </p:cNvPicPr>
          <p:nvPr/>
        </p:nvPicPr>
        <p:blipFill>
          <a:blip r:embed="rId8"/>
          <a:stretch>
            <a:fillRect/>
          </a:stretch>
        </p:blipFill>
        <p:spPr>
          <a:xfrm>
            <a:off x="5943600" y="2743200"/>
            <a:ext cx="635000" cy="635000"/>
          </a:xfrm>
          <a:prstGeom prst="rect">
            <a:avLst/>
          </a:prstGeom>
        </p:spPr>
      </p:pic>
      <p:pic>
        <p:nvPicPr>
          <p:cNvPr id="27" name="Picture 26"/>
          <p:cNvPicPr>
            <a:picLocks noChangeAspect="1"/>
          </p:cNvPicPr>
          <p:nvPr/>
        </p:nvPicPr>
        <p:blipFill>
          <a:blip r:embed="rId8"/>
          <a:stretch>
            <a:fillRect/>
          </a:stretch>
        </p:blipFill>
        <p:spPr>
          <a:xfrm>
            <a:off x="2514600" y="4419600"/>
            <a:ext cx="635000" cy="635000"/>
          </a:xfrm>
          <a:prstGeom prst="rect">
            <a:avLst/>
          </a:prstGeom>
        </p:spPr>
      </p:pic>
      <p:sp>
        <p:nvSpPr>
          <p:cNvPr id="25" name="TextBox 24"/>
          <p:cNvSpPr txBox="1"/>
          <p:nvPr/>
        </p:nvSpPr>
        <p:spPr>
          <a:xfrm>
            <a:off x="6629400" y="1981200"/>
            <a:ext cx="1595309" cy="707886"/>
          </a:xfrm>
          <a:prstGeom prst="rect">
            <a:avLst/>
          </a:prstGeom>
          <a:noFill/>
        </p:spPr>
        <p:txBody>
          <a:bodyPr wrap="none" rtlCol="0">
            <a:spAutoFit/>
          </a:bodyPr>
          <a:lstStyle/>
          <a:p>
            <a:r>
              <a:rPr lang="en-US" sz="2000" dirty="0" smtClean="0"/>
              <a:t>H2B-mCherry</a:t>
            </a:r>
          </a:p>
          <a:p>
            <a:r>
              <a:rPr lang="en-US" sz="2000" dirty="0" smtClean="0"/>
              <a:t>Single plane</a:t>
            </a:r>
            <a:endParaRPr lang="en-US" sz="2000" dirty="0"/>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380435" y="4038600"/>
            <a:ext cx="1397000" cy="1397000"/>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AIM (LSM 510) (1)</a:t>
            </a:r>
          </a:p>
          <a:p>
            <a:r>
              <a:rPr lang="en-US" sz="2000" dirty="0" smtClean="0"/>
              <a:t>Zeiss </a:t>
            </a:r>
            <a:r>
              <a:rPr lang="en-US" sz="2000" dirty="0" smtClean="0"/>
              <a:t>ZEN Black (e.g., LSM 780, LSM 880)</a:t>
            </a:r>
          </a:p>
          <a:p>
            <a:r>
              <a:rPr lang="en-US" sz="2000" b="1" dirty="0" smtClean="0"/>
              <a:t>Visual </a:t>
            </a:r>
            <a:r>
              <a:rPr lang="en-US" sz="2000" b="1" dirty="0"/>
              <a:t>Basic </a:t>
            </a:r>
            <a:r>
              <a:rPr lang="en-US" sz="2000" b="1" dirty="0" smtClean="0"/>
              <a:t>Programming Interface</a:t>
            </a:r>
            <a:endParaRPr lang="en-US" sz="2000" b="1" dirty="0"/>
          </a:p>
        </p:txBody>
      </p:sp>
      <p:sp>
        <p:nvSpPr>
          <p:cNvPr id="15" name="Rectangle 14"/>
          <p:cNvSpPr/>
          <p:nvPr/>
        </p:nvSpPr>
        <p:spPr>
          <a:xfrm>
            <a:off x="304800" y="6172200"/>
            <a:ext cx="8305800" cy="584776"/>
          </a:xfrm>
          <a:prstGeom prst="rect">
            <a:avLst/>
          </a:prstGeom>
        </p:spPr>
        <p:txBody>
          <a:bodyPr wrap="square">
            <a:spAutoFit/>
          </a:bodyPr>
          <a:lstStyle/>
          <a:p>
            <a:r>
              <a:rPr lang="en-US" sz="1600" dirty="0" smtClean="0"/>
              <a:t>(1) </a:t>
            </a:r>
            <a:r>
              <a:rPr lang="en-US" sz="1600" dirty="0" err="1" smtClean="0"/>
              <a:t>Rabut</a:t>
            </a:r>
            <a:r>
              <a:rPr lang="en-US" sz="1600" dirty="0" smtClean="0"/>
              <a:t> </a:t>
            </a:r>
            <a:r>
              <a:rPr lang="en-US" sz="1600" dirty="0"/>
              <a:t>and </a:t>
            </a:r>
            <a:r>
              <a:rPr lang="en-US" sz="1600" dirty="0" err="1"/>
              <a:t>Ellenberg</a:t>
            </a:r>
            <a:r>
              <a:rPr lang="en-US" sz="1600" dirty="0"/>
              <a:t>, Automatic real-time three-dimensional cell tracking by fluorescence </a:t>
            </a:r>
            <a:r>
              <a:rPr lang="en-US" sz="1600" dirty="0" smtClean="0"/>
              <a:t>microscopy. J</a:t>
            </a:r>
            <a:r>
              <a:rPr lang="en-US" sz="1600" dirty="0"/>
              <a:t>. Microscopy, </a:t>
            </a:r>
            <a:r>
              <a:rPr lang="en-US" sz="1600" dirty="0" smtClean="0"/>
              <a:t>2004</a:t>
            </a:r>
            <a:endParaRPr lang="en-US" sz="1600"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3048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30703" y="4267200"/>
            <a:ext cx="1968107" cy="830997"/>
          </a:xfrm>
          <a:prstGeom prst="rect">
            <a:avLst/>
          </a:prstGeom>
          <a:noFill/>
        </p:spPr>
        <p:txBody>
          <a:bodyPr wrap="non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181600" y="1447800"/>
            <a:ext cx="3657600" cy="4002066"/>
          </a:xfrm>
          <a:prstGeom prst="rect">
            <a:avLst/>
          </a:prstGeom>
        </p:spPr>
      </p:pic>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875152"/>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1044292" y="6091535"/>
            <a:ext cx="7620000" cy="461665"/>
          </a:xfrm>
          <a:prstGeom prst="rect">
            <a:avLst/>
          </a:prstGeom>
        </p:spPr>
        <p:txBody>
          <a:bodyPr wrap="square">
            <a:spAutoFit/>
          </a:bodyPr>
          <a:lstStyle/>
          <a:p>
            <a:r>
              <a:rPr lang="en-US" sz="2400" dirty="0" smtClean="0"/>
              <a:t>Hundreds of experiments fully automated over night</a:t>
            </a:r>
            <a:endParaRPr lang="en-US" sz="2400" dirty="0"/>
          </a:p>
        </p:txBody>
      </p:sp>
      <p:pic>
        <p:nvPicPr>
          <p:cNvPr id="12" name="Picture 11"/>
          <p:cNvPicPr>
            <a:picLocks noChangeAspect="1"/>
          </p:cNvPicPr>
          <p:nvPr/>
        </p:nvPicPr>
        <p:blipFill>
          <a:blip r:embed="rId3"/>
          <a:stretch>
            <a:fillRect/>
          </a:stretch>
        </p:blipFill>
        <p:spPr>
          <a:xfrm>
            <a:off x="228600" y="2436336"/>
            <a:ext cx="787400" cy="787400"/>
          </a:xfrm>
          <a:prstGeom prst="rect">
            <a:avLst/>
          </a:prstGeom>
        </p:spPr>
      </p:pic>
      <p:pic>
        <p:nvPicPr>
          <p:cNvPr id="13" name="Picture 12"/>
          <p:cNvPicPr>
            <a:picLocks noChangeAspect="1"/>
          </p:cNvPicPr>
          <p:nvPr/>
        </p:nvPicPr>
        <p:blipFill>
          <a:blip r:embed="rId4"/>
          <a:stretch>
            <a:fillRect/>
          </a:stretch>
        </p:blipFill>
        <p:spPr>
          <a:xfrm>
            <a:off x="304800" y="4341336"/>
            <a:ext cx="635000" cy="635000"/>
          </a:xfrm>
          <a:prstGeom prst="rect">
            <a:avLst/>
          </a:prstGeom>
        </p:spPr>
      </p:pic>
      <p:sp>
        <p:nvSpPr>
          <p:cNvPr id="10" name="TextBox 9"/>
          <p:cNvSpPr txBox="1"/>
          <p:nvPr/>
        </p:nvSpPr>
        <p:spPr>
          <a:xfrm>
            <a:off x="129892" y="17759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6164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9763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32237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9857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6002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12192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112938" y="46821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572000" y="4089400"/>
            <a:ext cx="1397000" cy="1397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rgbClr val="3366FF"/>
                </a:solidFill>
              </a:rPr>
              <a:t>Python </a:t>
            </a:r>
            <a:r>
              <a:rPr lang="en-US" sz="2000" b="1" dirty="0" smtClean="0"/>
              <a:t>Programming Interface</a:t>
            </a:r>
            <a:endParaRPr lang="en-US" sz="2000" b="1"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1" y="2032000"/>
            <a:ext cx="838199"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124200" y="4731603"/>
            <a:ext cx="1358507"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of </a:t>
            </a:r>
            <a:r>
              <a:rPr lang="de-DE" sz="2800" dirty="0" err="1">
                <a:solidFill>
                  <a:srgbClr val="000000"/>
                </a:solidFill>
                <a:latin typeface="Calibri" panose="020F0502020204030204" pitchFamily="34" charset="0"/>
              </a:rPr>
              <a:t>the</a:t>
            </a:r>
            <a:r>
              <a:rPr lang="de-DE" sz="2800" dirty="0">
                <a:solidFill>
                  <a:srgbClr val="000000"/>
                </a:solidFill>
                <a:latin typeface="Calibri" panose="020F0502020204030204" pitchFamily="34" charset="0"/>
              </a:rPr>
              <a:t> </a:t>
            </a:r>
            <a:r>
              <a:rPr lang="de-DE" sz="2800" dirty="0" smtClean="0">
                <a:solidFill>
                  <a:srgbClr val="000000"/>
                </a:solidFill>
                <a:latin typeface="Calibri" panose="020F0502020204030204" pitchFamily="34" charset="0"/>
              </a:rPr>
              <a:t>ALMF</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sp>
        <p:nvSpPr>
          <p:cNvPr id="26628" name="Rectangle 17"/>
          <p:cNvSpPr>
            <a:spLocks noChangeArrowheads="1"/>
          </p:cNvSpPr>
          <p:nvPr/>
        </p:nvSpPr>
        <p:spPr bwMode="auto">
          <a:xfrm>
            <a:off x="8064500" y="1592263"/>
            <a:ext cx="2286000" cy="831850"/>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2400">
                <a:solidFill>
                  <a:srgbClr val="000000"/>
                </a:solidFill>
              </a:rPr>
              <a:t/>
            </a:r>
            <a:br>
              <a:rPr lang="en-US" sz="2400">
                <a:solidFill>
                  <a:srgbClr val="000000"/>
                </a:solidFill>
              </a:rPr>
            </a:br>
            <a:endParaRPr lang="en-US" sz="2400">
              <a:solidFill>
                <a:srgbClr val="000000"/>
              </a:solidFill>
            </a:endParaRPr>
          </a:p>
        </p:txBody>
      </p:sp>
      <p:pic>
        <p:nvPicPr>
          <p:cNvPr id="26630" name="Picture 26"/>
          <p:cNvPicPr>
            <a:picLocks noChangeAspect="1"/>
          </p:cNvPicPr>
          <p:nvPr/>
        </p:nvPicPr>
        <p:blipFill>
          <a:blip r:embed="rId3" cstate="print"/>
          <a:srcRect/>
          <a:stretch>
            <a:fillRect/>
          </a:stretch>
        </p:blipFill>
        <p:spPr bwMode="auto">
          <a:xfrm>
            <a:off x="4597375" y="1219200"/>
            <a:ext cx="1456050" cy="1240277"/>
          </a:xfrm>
          <a:prstGeom prst="rect">
            <a:avLst/>
          </a:prstGeom>
          <a:noFill/>
          <a:ln w="9525">
            <a:noFill/>
            <a:miter lim="800000"/>
            <a:headEnd/>
            <a:tailEnd/>
          </a:ln>
        </p:spPr>
      </p:pic>
      <p:pic>
        <p:nvPicPr>
          <p:cNvPr id="26634" name="Picture 30"/>
          <p:cNvPicPr>
            <a:picLocks noChangeAspect="1"/>
          </p:cNvPicPr>
          <p:nvPr/>
        </p:nvPicPr>
        <p:blipFill>
          <a:blip r:embed="rId4" cstate="print"/>
          <a:srcRect/>
          <a:stretch>
            <a:fillRect/>
          </a:stretch>
        </p:blipFill>
        <p:spPr bwMode="auto">
          <a:xfrm>
            <a:off x="6253559" y="1219200"/>
            <a:ext cx="1456050" cy="1240277"/>
          </a:xfrm>
          <a:prstGeom prst="rect">
            <a:avLst/>
          </a:prstGeom>
          <a:noFill/>
          <a:ln w="9525">
            <a:noFill/>
            <a:miter lim="800000"/>
            <a:headEnd/>
            <a:tailEnd/>
          </a:ln>
        </p:spPr>
      </p:pic>
      <p:pic>
        <p:nvPicPr>
          <p:cNvPr id="26636" name="Picture 32"/>
          <p:cNvPicPr>
            <a:picLocks noChangeAspect="1"/>
          </p:cNvPicPr>
          <p:nvPr/>
        </p:nvPicPr>
        <p:blipFill>
          <a:blip r:embed="rId5" cstate="print"/>
          <a:srcRect/>
          <a:stretch>
            <a:fillRect/>
          </a:stretch>
        </p:blipFill>
        <p:spPr bwMode="auto">
          <a:xfrm>
            <a:off x="4606504" y="2417323"/>
            <a:ext cx="1456050" cy="1240277"/>
          </a:xfrm>
          <a:prstGeom prst="rect">
            <a:avLst/>
          </a:prstGeom>
          <a:noFill/>
          <a:ln w="9525">
            <a:noFill/>
            <a:miter lim="800000"/>
            <a:headEnd/>
            <a:tailEnd/>
          </a:ln>
        </p:spPr>
      </p:pic>
      <p:pic>
        <p:nvPicPr>
          <p:cNvPr id="26637" name="Picture 33"/>
          <p:cNvPicPr>
            <a:picLocks noChangeAspect="1"/>
          </p:cNvPicPr>
          <p:nvPr/>
        </p:nvPicPr>
        <p:blipFill>
          <a:blip r:embed="rId6" cstate="print"/>
          <a:srcRect/>
          <a:stretch>
            <a:fillRect/>
          </a:stretch>
        </p:blipFill>
        <p:spPr bwMode="auto">
          <a:xfrm>
            <a:off x="6262688" y="2417323"/>
            <a:ext cx="1456050" cy="1240277"/>
          </a:xfrm>
          <a:prstGeom prst="rect">
            <a:avLst/>
          </a:prstGeom>
          <a:noFill/>
          <a:ln w="9525">
            <a:noFill/>
            <a:miter lim="800000"/>
            <a:headEnd/>
            <a:tailEnd/>
          </a:ln>
        </p:spPr>
      </p:pic>
      <p:pic>
        <p:nvPicPr>
          <p:cNvPr id="26638" name="Picture 34"/>
          <p:cNvPicPr>
            <a:picLocks noChangeAspect="1"/>
          </p:cNvPicPr>
          <p:nvPr/>
        </p:nvPicPr>
        <p:blipFill>
          <a:blip r:embed="rId7" cstate="print"/>
          <a:srcRect/>
          <a:stretch>
            <a:fillRect/>
          </a:stretch>
        </p:blipFill>
        <p:spPr bwMode="auto">
          <a:xfrm>
            <a:off x="6253559" y="3666424"/>
            <a:ext cx="1456050" cy="1240277"/>
          </a:xfrm>
          <a:prstGeom prst="rect">
            <a:avLst/>
          </a:prstGeom>
          <a:noFill/>
          <a:ln w="9525">
            <a:noFill/>
            <a:miter lim="800000"/>
            <a:headEnd/>
            <a:tailEnd/>
          </a:ln>
        </p:spPr>
      </p:pic>
      <p:pic>
        <p:nvPicPr>
          <p:cNvPr id="26641" name="Picture 37"/>
          <p:cNvPicPr>
            <a:picLocks noChangeAspect="1"/>
          </p:cNvPicPr>
          <p:nvPr/>
        </p:nvPicPr>
        <p:blipFill>
          <a:blip r:embed="rId8" cstate="print"/>
          <a:srcRect/>
          <a:stretch>
            <a:fillRect/>
          </a:stretch>
        </p:blipFill>
        <p:spPr bwMode="auto">
          <a:xfrm>
            <a:off x="1331386" y="4931923"/>
            <a:ext cx="1456050" cy="1240277"/>
          </a:xfrm>
          <a:prstGeom prst="rect">
            <a:avLst/>
          </a:prstGeom>
          <a:noFill/>
          <a:ln w="9525">
            <a:noFill/>
            <a:miter lim="800000"/>
            <a:headEnd/>
            <a:tailEnd/>
          </a:ln>
        </p:spPr>
      </p:pic>
      <p:pic>
        <p:nvPicPr>
          <p:cNvPr id="26644" name="Picture 40"/>
          <p:cNvPicPr>
            <a:picLocks noChangeAspect="1"/>
          </p:cNvPicPr>
          <p:nvPr/>
        </p:nvPicPr>
        <p:blipFill>
          <a:blip r:embed="rId9" cstate="print"/>
          <a:srcRect/>
          <a:stretch>
            <a:fillRect/>
          </a:stretch>
        </p:blipFill>
        <p:spPr bwMode="auto">
          <a:xfrm>
            <a:off x="6253559" y="4931923"/>
            <a:ext cx="1456050" cy="1240277"/>
          </a:xfrm>
          <a:prstGeom prst="rect">
            <a:avLst/>
          </a:prstGeom>
          <a:noFill/>
          <a:ln w="9525">
            <a:solidFill>
              <a:srgbClr val="000000"/>
            </a:solidFill>
            <a:miter lim="800000"/>
            <a:headEnd/>
            <a:tailEnd/>
          </a:ln>
        </p:spPr>
      </p:pic>
      <p:grpSp>
        <p:nvGrpSpPr>
          <p:cNvPr id="7" name="Group 6"/>
          <p:cNvGrpSpPr/>
          <p:nvPr/>
        </p:nvGrpSpPr>
        <p:grpSpPr>
          <a:xfrm>
            <a:off x="2974631" y="2583315"/>
            <a:ext cx="1430170" cy="908292"/>
            <a:chOff x="6959524" y="3599327"/>
            <a:chExt cx="1006544" cy="639250"/>
          </a:xfrm>
        </p:grpSpPr>
        <p:pic>
          <p:nvPicPr>
            <p:cNvPr id="27"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31" name="Rectangle 30"/>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8" name="Group 7"/>
          <p:cNvGrpSpPr/>
          <p:nvPr/>
        </p:nvGrpSpPr>
        <p:grpSpPr>
          <a:xfrm>
            <a:off x="4605039" y="3832416"/>
            <a:ext cx="1430170" cy="908292"/>
            <a:chOff x="7133175" y="4593678"/>
            <a:chExt cx="1006544" cy="639250"/>
          </a:xfrm>
        </p:grpSpPr>
        <p:pic>
          <p:nvPicPr>
            <p:cNvPr id="1026"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5" name="Group 4"/>
          <p:cNvGrpSpPr/>
          <p:nvPr/>
        </p:nvGrpSpPr>
        <p:grpSpPr>
          <a:xfrm>
            <a:off x="2957838" y="1219200"/>
            <a:ext cx="1456050" cy="1240277"/>
            <a:chOff x="5642741" y="2412425"/>
            <a:chExt cx="1024759" cy="872899"/>
          </a:xfrm>
        </p:grpSpPr>
        <p:pic>
          <p:nvPicPr>
            <p:cNvPr id="26631"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39" name="Picture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10" name="Group 9"/>
          <p:cNvGrpSpPr/>
          <p:nvPr/>
        </p:nvGrpSpPr>
        <p:grpSpPr>
          <a:xfrm>
            <a:off x="4598359" y="4943036"/>
            <a:ext cx="1452725" cy="1218050"/>
            <a:chOff x="7165932" y="2412425"/>
            <a:chExt cx="1022419" cy="857256"/>
          </a:xfrm>
        </p:grpSpPr>
        <p:grpSp>
          <p:nvGrpSpPr>
            <p:cNvPr id="6" name="Group 5"/>
            <p:cNvGrpSpPr/>
            <p:nvPr/>
          </p:nvGrpSpPr>
          <p:grpSpPr>
            <a:xfrm>
              <a:off x="7165932" y="2412425"/>
              <a:ext cx="1022419" cy="857256"/>
              <a:chOff x="6967534" y="2412425"/>
              <a:chExt cx="1022419" cy="857256"/>
            </a:xfrm>
          </p:grpSpPr>
          <p:grpSp>
            <p:nvGrpSpPr>
              <p:cNvPr id="3" name="Group 30"/>
              <p:cNvGrpSpPr/>
              <p:nvPr/>
            </p:nvGrpSpPr>
            <p:grpSpPr>
              <a:xfrm>
                <a:off x="6967534" y="2412425"/>
                <a:ext cx="1000132" cy="857256"/>
                <a:chOff x="6115058" y="5715016"/>
                <a:chExt cx="1000132" cy="857256"/>
              </a:xfrm>
            </p:grpSpPr>
            <p:sp>
              <p:nvSpPr>
                <p:cNvPr id="30" name="Rectangle 29"/>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26"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28" name="Rectangle 27"/>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182" y="2733619"/>
              <a:ext cx="902970" cy="201930"/>
            </a:xfrm>
            <a:prstGeom prst="rect">
              <a:avLst/>
            </a:prstGeom>
          </p:spPr>
        </p:pic>
      </p:grpSp>
      <p:grpSp>
        <p:nvGrpSpPr>
          <p:cNvPr id="14" name="Group 13"/>
          <p:cNvGrpSpPr/>
          <p:nvPr/>
        </p:nvGrpSpPr>
        <p:grpSpPr>
          <a:xfrm>
            <a:off x="1339050" y="1385192"/>
            <a:ext cx="1430170" cy="908292"/>
            <a:chOff x="737280" y="1450324"/>
            <a:chExt cx="1006544" cy="639250"/>
          </a:xfrm>
        </p:grpSpPr>
        <p:sp>
          <p:nvSpPr>
            <p:cNvPr id="41" name="Rectangle 40"/>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15" name="Group 14"/>
          <p:cNvGrpSpPr/>
          <p:nvPr/>
        </p:nvGrpSpPr>
        <p:grpSpPr>
          <a:xfrm>
            <a:off x="1348179" y="2583315"/>
            <a:ext cx="1430170" cy="908292"/>
            <a:chOff x="733007" y="2586365"/>
            <a:chExt cx="1006544" cy="639250"/>
          </a:xfrm>
        </p:grpSpPr>
        <p:sp>
          <p:nvSpPr>
            <p:cNvPr id="44" name="Rectangle 43"/>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9"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39050" y="3832416"/>
            <a:ext cx="1430170" cy="908292"/>
            <a:chOff x="713300" y="3752107"/>
            <a:chExt cx="1006544" cy="639250"/>
          </a:xfrm>
        </p:grpSpPr>
        <p:sp>
          <p:nvSpPr>
            <p:cNvPr id="4" name="Rectangle 3"/>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12" name="Group 11"/>
          <p:cNvGrpSpPr/>
          <p:nvPr/>
        </p:nvGrpSpPr>
        <p:grpSpPr>
          <a:xfrm>
            <a:off x="2965502" y="3832416"/>
            <a:ext cx="1430170" cy="908292"/>
            <a:chOff x="2372621" y="3635283"/>
            <a:chExt cx="1006544" cy="639250"/>
          </a:xfrm>
        </p:grpSpPr>
        <p:sp>
          <p:nvSpPr>
            <p:cNvPr id="43" name="Rectangle 4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13" name="Group 12"/>
          <p:cNvGrpSpPr/>
          <p:nvPr/>
        </p:nvGrpSpPr>
        <p:grpSpPr>
          <a:xfrm>
            <a:off x="2965502" y="5097915"/>
            <a:ext cx="1430170" cy="908292"/>
            <a:chOff x="2339752" y="4729271"/>
            <a:chExt cx="1006544" cy="639250"/>
          </a:xfrm>
        </p:grpSpPr>
        <p:sp>
          <p:nvSpPr>
            <p:cNvPr id="42" name="Rectangle 41"/>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4"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sp>
        <p:nvSpPr>
          <p:cNvPr id="18" name="TextBox 17"/>
          <p:cNvSpPr txBox="1"/>
          <p:nvPr/>
        </p:nvSpPr>
        <p:spPr>
          <a:xfrm>
            <a:off x="6415088" y="6167735"/>
            <a:ext cx="1281112" cy="461665"/>
          </a:xfrm>
          <a:prstGeom prst="rect">
            <a:avLst/>
          </a:prstGeom>
          <a:noFill/>
        </p:spPr>
        <p:txBody>
          <a:bodyPr wrap="square" rtlCol="0">
            <a:spAutoFit/>
          </a:bodyPr>
          <a:lstStyle/>
          <a:p>
            <a:r>
              <a:rPr lang="en-US" sz="2400" dirty="0" smtClean="0"/>
              <a:t>This talk</a:t>
            </a:r>
            <a:endParaRPr lang="en-US" sz="2400" dirty="0"/>
          </a:p>
        </p:txBody>
      </p:sp>
    </p:spTree>
    <p:extLst>
      <p:ext uri="{BB962C8B-B14F-4D97-AF65-F5344CB8AC3E}">
        <p14:creationId xmlns:p14="http://schemas.microsoft.com/office/powerpoint/2010/main" val="1070515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Immersion System</a:t>
            </a:r>
            <a:endParaRPr lang="en-US" dirty="0"/>
          </a:p>
        </p:txBody>
      </p:sp>
      <p:sp>
        <p:nvSpPr>
          <p:cNvPr id="3" name="Content Placeholder 2"/>
          <p:cNvSpPr>
            <a:spLocks noGrp="1"/>
          </p:cNvSpPr>
          <p:nvPr>
            <p:ph idx="1"/>
          </p:nvPr>
        </p:nvSpPr>
        <p:spPr/>
        <p:txBody>
          <a:bodyPr/>
          <a:lstStyle/>
          <a:p>
            <a:r>
              <a:rPr lang="en-US" dirty="0" smtClean="0"/>
              <a:t>Both FRAP and FCS typically require high NA imaging =&gt; Objective Lenses with Immersion </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analysis, quality control and statistics</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3249679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497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5029200" y="2743200"/>
            <a:ext cx="3365500" cy="2413000"/>
          </a:xfrm>
          <a:prstGeom prst="rect">
            <a:avLst/>
          </a:prstGeom>
        </p:spPr>
      </p:pic>
      <p:sp>
        <p:nvSpPr>
          <p:cNvPr id="2" name="Title 1"/>
          <p:cNvSpPr>
            <a:spLocks noGrp="1"/>
          </p:cNvSpPr>
          <p:nvPr>
            <p:ph type="title"/>
          </p:nvPr>
        </p:nvSpPr>
        <p:spPr/>
        <p:txBody>
          <a:bodyPr>
            <a:normAutofit fontScale="90000"/>
          </a:bodyPr>
          <a:lstStyle/>
          <a:p>
            <a:r>
              <a:rPr lang="en-US" dirty="0" smtClean="0"/>
              <a:t>A ‘typical’ HT-microscopy experiment</a:t>
            </a:r>
            <a:endParaRPr lang="en-US" dirty="0"/>
          </a:p>
        </p:txBody>
      </p:sp>
      <p:sp>
        <p:nvSpPr>
          <p:cNvPr id="4" name="TextBox 3"/>
          <p:cNvSpPr txBox="1"/>
          <p:nvPr/>
        </p:nvSpPr>
        <p:spPr>
          <a:xfrm>
            <a:off x="304800" y="1752600"/>
            <a:ext cx="2363485" cy="369332"/>
          </a:xfrm>
          <a:prstGeom prst="rect">
            <a:avLst/>
          </a:prstGeom>
          <a:noFill/>
        </p:spPr>
        <p:txBody>
          <a:bodyPr wrap="none" rtlCol="0">
            <a:spAutoFit/>
          </a:bodyPr>
          <a:lstStyle/>
          <a:p>
            <a:r>
              <a:rPr lang="en-US" dirty="0" err="1" smtClean="0"/>
              <a:t>Cellbiological</a:t>
            </a:r>
            <a:r>
              <a:rPr lang="en-US" dirty="0" smtClean="0"/>
              <a:t> question</a:t>
            </a:r>
            <a:endParaRPr lang="en-US" dirty="0"/>
          </a:p>
        </p:txBody>
      </p:sp>
      <p:sp>
        <p:nvSpPr>
          <p:cNvPr id="5" name="TextBox 4"/>
          <p:cNvSpPr txBox="1"/>
          <p:nvPr/>
        </p:nvSpPr>
        <p:spPr>
          <a:xfrm>
            <a:off x="533400" y="2602468"/>
            <a:ext cx="195438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533400" y="3276600"/>
            <a:ext cx="2278614" cy="369332"/>
          </a:xfrm>
          <a:prstGeom prst="rect">
            <a:avLst/>
          </a:prstGeom>
          <a:noFill/>
        </p:spPr>
        <p:txBody>
          <a:bodyPr wrap="none" rtlCol="0">
            <a:spAutoFit/>
          </a:bodyPr>
          <a:lstStyle/>
          <a:p>
            <a:r>
              <a:rPr lang="en-US" dirty="0" smtClean="0"/>
              <a:t>~500 genes of interest</a:t>
            </a:r>
            <a:endParaRPr lang="en-US" dirty="0"/>
          </a:p>
        </p:txBody>
      </p:sp>
      <p:sp>
        <p:nvSpPr>
          <p:cNvPr id="9" name="TextBox 8"/>
          <p:cNvSpPr txBox="1"/>
          <p:nvPr/>
        </p:nvSpPr>
        <p:spPr>
          <a:xfrm>
            <a:off x="381000" y="4495800"/>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4953000" y="49530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3581400" y="5486400"/>
            <a:ext cx="4776067" cy="369332"/>
          </a:xfrm>
          <a:prstGeom prst="rect">
            <a:avLst/>
          </a:prstGeom>
          <a:noFill/>
        </p:spPr>
        <p:txBody>
          <a:bodyPr wrap="none" rtlCol="0">
            <a:spAutoFit/>
          </a:bodyPr>
          <a:lstStyle/>
          <a:p>
            <a:r>
              <a:rPr lang="en-US" dirty="0" smtClean="0"/>
              <a:t>~40000 images (2 channels, 4 positions per well)</a:t>
            </a:r>
            <a:endParaRPr lang="en-US" dirty="0"/>
          </a:p>
        </p:txBody>
      </p:sp>
      <p:sp>
        <p:nvSpPr>
          <p:cNvPr id="15" name="TextBox 14"/>
          <p:cNvSpPr txBox="1"/>
          <p:nvPr/>
        </p:nvSpPr>
        <p:spPr>
          <a:xfrm>
            <a:off x="2667000" y="5943600"/>
            <a:ext cx="5449516" cy="369332"/>
          </a:xfrm>
          <a:prstGeom prst="rect">
            <a:avLst/>
          </a:prstGeom>
          <a:noFill/>
        </p:spPr>
        <p:txBody>
          <a:bodyPr wrap="none" rtlCol="0">
            <a:spAutoFit/>
          </a:bodyPr>
          <a:lstStyle/>
          <a:p>
            <a:r>
              <a:rPr lang="en-US" dirty="0" smtClean="0"/>
              <a:t>~4 million cells (~200 cells per position with 20x air lens)</a:t>
            </a:r>
            <a:endParaRPr lang="en-US" dirty="0"/>
          </a:p>
        </p:txBody>
      </p:sp>
      <p:pic>
        <p:nvPicPr>
          <p:cNvPr id="11" name="Picture 10"/>
          <p:cNvPicPr>
            <a:picLocks noChangeAspect="1"/>
          </p:cNvPicPr>
          <p:nvPr/>
        </p:nvPicPr>
        <p:blipFill>
          <a:blip r:embed="rId3"/>
          <a:stretch>
            <a:fillRect/>
          </a:stretch>
        </p:blipFill>
        <p:spPr>
          <a:xfrm>
            <a:off x="2590800" y="1600200"/>
            <a:ext cx="609600" cy="609600"/>
          </a:xfrm>
          <a:prstGeom prst="rect">
            <a:avLst/>
          </a:prstGeom>
        </p:spPr>
      </p:pic>
      <p:pic>
        <p:nvPicPr>
          <p:cNvPr id="12" name="Picture 11"/>
          <p:cNvPicPr>
            <a:picLocks noChangeAspect="1"/>
          </p:cNvPicPr>
          <p:nvPr/>
        </p:nvPicPr>
        <p:blipFill>
          <a:blip r:embed="rId4"/>
          <a:stretch>
            <a:fillRect/>
          </a:stretch>
        </p:blipFill>
        <p:spPr>
          <a:xfrm>
            <a:off x="2667000" y="2489200"/>
            <a:ext cx="558800" cy="558800"/>
          </a:xfrm>
          <a:prstGeom prst="rect">
            <a:avLst/>
          </a:prstGeom>
        </p:spPr>
      </p:pic>
      <p:pic>
        <p:nvPicPr>
          <p:cNvPr id="6" name="Picture 5"/>
          <p:cNvPicPr>
            <a:picLocks noChangeAspect="1"/>
          </p:cNvPicPr>
          <p:nvPr/>
        </p:nvPicPr>
        <p:blipFill>
          <a:blip r:embed="rId5"/>
          <a:stretch>
            <a:fillRect/>
          </a:stretch>
        </p:blipFill>
        <p:spPr>
          <a:xfrm>
            <a:off x="2743200" y="3124200"/>
            <a:ext cx="635000" cy="635000"/>
          </a:xfrm>
          <a:prstGeom prst="rect">
            <a:avLst/>
          </a:prstGeom>
        </p:spPr>
      </p:pic>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018737656"/>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7584522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t>Microscope system considerations</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 name="TextBox 5"/>
          <p:cNvSpPr txBox="1"/>
          <p:nvPr/>
        </p:nvSpPr>
        <p:spPr>
          <a:xfrm>
            <a:off x="2438400" y="2514600"/>
            <a:ext cx="1402948" cy="369332"/>
          </a:xfrm>
          <a:prstGeom prst="rect">
            <a:avLst/>
          </a:prstGeom>
          <a:noFill/>
        </p:spPr>
        <p:txBody>
          <a:bodyPr wrap="none" rtlCol="0">
            <a:spAutoFit/>
          </a:bodyPr>
          <a:lstStyle/>
          <a:p>
            <a:pPr algn="ctr"/>
            <a:r>
              <a:rPr lang="en-US" dirty="0" smtClean="0">
                <a:solidFill>
                  <a:srgbClr val="000000"/>
                </a:solidFill>
              </a:rPr>
              <a:t>100-1000 </a:t>
            </a:r>
            <a:r>
              <a:rPr lang="en-US" dirty="0" err="1" smtClean="0">
                <a:solidFill>
                  <a:srgbClr val="000000"/>
                </a:solidFill>
              </a:rPr>
              <a:t>ms</a:t>
            </a:r>
            <a:endParaRPr lang="en-US" dirty="0" smtClean="0">
              <a:solidFill>
                <a:srgbClr val="000000"/>
              </a:solidFill>
            </a:endParaRPr>
          </a:p>
        </p:txBody>
      </p:sp>
      <p:sp>
        <p:nvSpPr>
          <p:cNvPr id="10" name="TextBox 9"/>
          <p:cNvSpPr txBox="1"/>
          <p:nvPr/>
        </p:nvSpPr>
        <p:spPr>
          <a:xfrm>
            <a:off x="247727" y="3124200"/>
            <a:ext cx="1276273" cy="923330"/>
          </a:xfrm>
          <a:prstGeom prst="rect">
            <a:avLst/>
          </a:prstGeom>
          <a:noFill/>
        </p:spPr>
        <p:txBody>
          <a:bodyPr wrap="none" rtlCol="0">
            <a:spAutoFit/>
          </a:bodyPr>
          <a:lstStyle/>
          <a:p>
            <a:r>
              <a:rPr lang="en-US" dirty="0" smtClean="0">
                <a:solidFill>
                  <a:srgbClr val="000000"/>
                </a:solidFill>
              </a:rPr>
              <a:t>Halogen</a:t>
            </a:r>
            <a:br>
              <a:rPr lang="en-US" dirty="0" smtClean="0">
                <a:solidFill>
                  <a:srgbClr val="000000"/>
                </a:solidFill>
              </a:rPr>
            </a:br>
            <a:r>
              <a:rPr lang="en-US" dirty="0" smtClean="0">
                <a:solidFill>
                  <a:srgbClr val="000000"/>
                </a:solidFill>
              </a:rPr>
              <a:t>light source</a:t>
            </a:r>
          </a:p>
          <a:p>
            <a:r>
              <a:rPr lang="en-US" b="1" dirty="0" smtClean="0">
                <a:solidFill>
                  <a:srgbClr val="000000"/>
                </a:solidFill>
              </a:rPr>
              <a:t>fixed</a:t>
            </a:r>
            <a:endParaRPr lang="en-US" b="1" dirty="0">
              <a:solidFill>
                <a:srgbClr val="000000"/>
              </a:solidFill>
            </a:endParaRPr>
          </a:p>
        </p:txBody>
      </p:sp>
      <p:sp>
        <p:nvSpPr>
          <p:cNvPr id="13" name="TextBox 12"/>
          <p:cNvSpPr txBox="1"/>
          <p:nvPr/>
        </p:nvSpPr>
        <p:spPr>
          <a:xfrm>
            <a:off x="6248400" y="21336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16" name="TextBox 15"/>
          <p:cNvSpPr txBox="1"/>
          <p:nvPr/>
        </p:nvSpPr>
        <p:spPr>
          <a:xfrm>
            <a:off x="5791200" y="3505200"/>
            <a:ext cx="2178526"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b="1" dirty="0" smtClean="0">
                <a:solidFill>
                  <a:srgbClr val="000000"/>
                </a:solidFill>
              </a:rPr>
              <a:t>tens of milliseconds</a:t>
            </a:r>
            <a:endParaRPr lang="en-US" b="1" dirty="0">
              <a:solidFill>
                <a:srgbClr val="000000"/>
              </a:solidFill>
            </a:endParaRPr>
          </a:p>
        </p:txBody>
      </p:sp>
      <p:sp>
        <p:nvSpPr>
          <p:cNvPr id="18" name="TextBox 17"/>
          <p:cNvSpPr txBox="1"/>
          <p:nvPr/>
        </p:nvSpPr>
        <p:spPr>
          <a:xfrm>
            <a:off x="4953000" y="25146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36" name="Group 35"/>
          <p:cNvGrpSpPr/>
          <p:nvPr/>
        </p:nvGrpSpPr>
        <p:grpSpPr>
          <a:xfrm>
            <a:off x="1676400" y="24384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553200" y="2778150"/>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7086600" y="25056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sp>
        <p:nvSpPr>
          <p:cNvPr id="43" name="TextBox 42"/>
          <p:cNvSpPr txBox="1"/>
          <p:nvPr/>
        </p:nvSpPr>
        <p:spPr>
          <a:xfrm>
            <a:off x="3810000" y="41910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44" name="TextBox 43"/>
          <p:cNvSpPr txBox="1"/>
          <p:nvPr/>
        </p:nvSpPr>
        <p:spPr>
          <a:xfrm>
            <a:off x="4800600" y="5638800"/>
            <a:ext cx="1513418"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a:p>
            <a:r>
              <a:rPr lang="en-US" b="1" dirty="0" smtClean="0">
                <a:solidFill>
                  <a:srgbClr val="000000"/>
                </a:solidFill>
              </a:rPr>
              <a:t>fixed</a:t>
            </a:r>
            <a:endParaRPr lang="en-US" dirty="0">
              <a:solidFill>
                <a:srgbClr val="000000"/>
              </a:solidFill>
            </a:endParaRPr>
          </a:p>
        </p:txBody>
      </p:sp>
      <p:sp>
        <p:nvSpPr>
          <p:cNvPr id="46" name="TextBox 45"/>
          <p:cNvSpPr txBox="1"/>
          <p:nvPr/>
        </p:nvSpPr>
        <p:spPr>
          <a:xfrm>
            <a:off x="2514600" y="45720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47" name="Group 46"/>
          <p:cNvGrpSpPr/>
          <p:nvPr/>
        </p:nvGrpSpPr>
        <p:grpSpPr>
          <a:xfrm>
            <a:off x="4114800" y="4835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4648200" y="45630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grpSp>
        <p:nvGrpSpPr>
          <p:cNvPr id="52" name="Group 51"/>
          <p:cNvGrpSpPr/>
          <p:nvPr/>
        </p:nvGrpSpPr>
        <p:grpSpPr>
          <a:xfrm rot="2720426">
            <a:off x="4114800" y="5715000"/>
            <a:ext cx="428070" cy="422250"/>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574800" y="3251200"/>
            <a:ext cx="863600" cy="863600"/>
          </a:xfrm>
          <a:prstGeom prst="rect">
            <a:avLst/>
          </a:prstGeom>
        </p:spPr>
      </p:pic>
      <p:pic>
        <p:nvPicPr>
          <p:cNvPr id="57" name="Picture 56"/>
          <p:cNvPicPr>
            <a:picLocks noChangeAspect="1"/>
          </p:cNvPicPr>
          <p:nvPr/>
        </p:nvPicPr>
        <p:blipFill>
          <a:blip r:embed="rId2">
            <a:alphaModFix amt="59000"/>
          </a:blip>
          <a:stretch>
            <a:fillRect/>
          </a:stretch>
        </p:blipFill>
        <p:spPr>
          <a:xfrm>
            <a:off x="6248400" y="38862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3810000" y="5842000"/>
            <a:ext cx="1016000" cy="1016000"/>
          </a:xfrm>
          <a:prstGeom prst="rect">
            <a:avLst/>
          </a:prstGeom>
        </p:spPr>
      </p:pic>
      <p:sp>
        <p:nvSpPr>
          <p:cNvPr id="59" name="TextBox 58"/>
          <p:cNvSpPr txBox="1"/>
          <p:nvPr/>
        </p:nvSpPr>
        <p:spPr>
          <a:xfrm>
            <a:off x="6324600" y="5486400"/>
            <a:ext cx="1405328" cy="923330"/>
          </a:xfrm>
          <a:prstGeom prst="rect">
            <a:avLst/>
          </a:prstGeom>
          <a:noFill/>
        </p:spPr>
        <p:txBody>
          <a:bodyPr wrap="none" rtlCol="0">
            <a:spAutoFit/>
          </a:bodyPr>
          <a:lstStyle/>
          <a:p>
            <a:r>
              <a:rPr lang="en-US" dirty="0" smtClean="0"/>
              <a:t>Fastest,</a:t>
            </a:r>
            <a:br>
              <a:rPr lang="en-US" dirty="0" smtClean="0"/>
            </a:br>
            <a:r>
              <a:rPr lang="en-US" dirty="0" smtClean="0"/>
              <a:t>but potential </a:t>
            </a:r>
            <a:br>
              <a:rPr lang="en-US" dirty="0" smtClean="0"/>
            </a:br>
            <a:r>
              <a:rPr lang="en-US" dirty="0" smtClean="0"/>
              <a:t>crosstalk</a:t>
            </a:r>
            <a:endParaRPr lang="en-US" dirty="0"/>
          </a:p>
        </p:txBody>
      </p:sp>
      <p:sp>
        <p:nvSpPr>
          <p:cNvPr id="60" name="TextBox 59"/>
          <p:cNvSpPr txBox="1"/>
          <p:nvPr/>
        </p:nvSpPr>
        <p:spPr>
          <a:xfrm>
            <a:off x="8001000" y="3505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pic>
        <p:nvPicPr>
          <p:cNvPr id="3" name="Picture 2"/>
          <p:cNvPicPr>
            <a:picLocks noChangeAspect="1"/>
          </p:cNvPicPr>
          <p:nvPr/>
        </p:nvPicPr>
        <p:blipFill>
          <a:blip r:embed="rId3"/>
          <a:stretch>
            <a:fillRect/>
          </a:stretch>
        </p:blipFill>
        <p:spPr>
          <a:xfrm>
            <a:off x="965200" y="2590800"/>
            <a:ext cx="406400" cy="406400"/>
          </a:xfrm>
          <a:prstGeom prst="rect">
            <a:avLst/>
          </a:prstGeom>
        </p:spPr>
      </p:pic>
      <p:pic>
        <p:nvPicPr>
          <p:cNvPr id="4" name="Picture 3"/>
          <p:cNvPicPr>
            <a:picLocks noChangeAspect="1"/>
          </p:cNvPicPr>
          <p:nvPr/>
        </p:nvPicPr>
        <p:blipFill>
          <a:blip r:embed="rId4"/>
          <a:stretch>
            <a:fillRect/>
          </a:stretch>
        </p:blipFill>
        <p:spPr>
          <a:xfrm>
            <a:off x="1828800" y="1752600"/>
            <a:ext cx="431800" cy="431800"/>
          </a:xfrm>
          <a:prstGeom prst="rect">
            <a:avLst/>
          </a:prstGeom>
        </p:spPr>
      </p:pic>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1447800" y="19050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5105400" y="1905000"/>
            <a:ext cx="3653239" cy="1477328"/>
          </a:xfrm>
          <a:prstGeom prst="rect">
            <a:avLst/>
          </a:prstGeom>
          <a:noFill/>
        </p:spPr>
        <p:txBody>
          <a:bodyPr wrap="none" rtlCol="0">
            <a:spAutoFit/>
          </a:bodyPr>
          <a:lstStyle/>
          <a:p>
            <a:r>
              <a:rPr lang="en-US" dirty="0" smtClean="0"/>
              <a:t>“Hardware” autofocus</a:t>
            </a:r>
          </a:p>
          <a:p>
            <a:r>
              <a:rPr lang="en-US" dirty="0" smtClean="0"/>
              <a:t>Looks for reflection of (infrared) light</a:t>
            </a:r>
            <a:br>
              <a:rPr lang="en-US" dirty="0" smtClean="0"/>
            </a:br>
            <a:r>
              <a:rPr lang="en-US" dirty="0" smtClean="0"/>
              <a:t>from the glass- or plastic-bottom</a:t>
            </a:r>
          </a:p>
          <a:p>
            <a:endParaRPr lang="en-US" dirty="0"/>
          </a:p>
          <a:p>
            <a:r>
              <a:rPr lang="en-US" dirty="0" smtClean="0"/>
              <a:t>Modern systems &lt;&lt;1s</a:t>
            </a:r>
            <a:endParaRPr lang="en-US" dirty="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TotalTime>
  <Words>1365</Words>
  <Application>Microsoft Macintosh PowerPoint</Application>
  <PresentationFormat>On-screen Show (4:3)</PresentationFormat>
  <Paragraphs>294</Paragraphs>
  <Slides>36</Slides>
  <Notes>7</Notes>
  <HiddenSlides>0</HiddenSlides>
  <MMClips>5</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High-throughput and Adaptive Feedback Microscopy</vt:lpstr>
      <vt:lpstr>PowerPoint Presentation</vt:lpstr>
      <vt:lpstr>PowerPoint Presentation</vt:lpstr>
      <vt:lpstr>A ‘typical’ HT-microscopy experiment</vt:lpstr>
      <vt:lpstr>PowerPoint Presentation</vt:lpstr>
      <vt:lpstr>PowerPoint Presentation</vt:lpstr>
      <vt:lpstr>Microscope system considerations</vt:lpstr>
      <vt:lpstr>Multi-color Imaging Modalities</vt:lpstr>
      <vt:lpstr>Auto-focus modalities</vt:lpstr>
      <vt:lpstr>Environmental control</vt:lpstr>
      <vt:lpstr>Cell Culture</vt:lpstr>
      <vt:lpstr>Edge effects</vt:lpstr>
      <vt:lpstr>Autofocus CellDiscoverer 7</vt:lpstr>
      <vt:lpstr>Assay development considerations</vt:lpstr>
      <vt:lpstr>Autophagosome screen</vt:lpstr>
      <vt:lpstr>Acquisition modalities: confocal</vt:lpstr>
      <vt:lpstr>Acquisition modalities: widefield</vt:lpstr>
      <vt:lpstr>Low NA widefield imaging </vt:lpstr>
      <vt:lpstr>Advice</vt:lpstr>
      <vt:lpstr>Multi-well Transmission Imaging</vt:lpstr>
      <vt:lpstr>What to measure</vt:lpstr>
      <vt:lpstr>Secondary Screens</vt:lpstr>
      <vt:lpstr>What to measure</vt:lpstr>
      <vt:lpstr>Intelligent Microscopy [Conrad et al.] Adaptive Feedback Microscopy [Tischer et al.] Smart Microscopy [Huisken et al.] Open Application Development (OAD) [Zeiss]   </vt:lpstr>
      <vt:lpstr>High-resolution Adaptive Feedback Time-lapse Imaging of Mitosis</vt:lpstr>
      <vt:lpstr>PowerPoint Presentation</vt:lpstr>
      <vt:lpstr>PowerPoint Presentation</vt:lpstr>
      <vt:lpstr>Adaptive FCS Microscopy</vt:lpstr>
      <vt:lpstr>PowerPoint Presentation</vt:lpstr>
      <vt:lpstr>Automated Immersion System</vt:lpstr>
      <vt:lpstr>Image analysis, quality control and statistics</vt:lpstr>
      <vt:lpstr>PowerPoint Presentation</vt:lpstr>
      <vt:lpstr>PowerPoint Presentation</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135</cp:revision>
  <dcterms:created xsi:type="dcterms:W3CDTF">2006-08-16T00:00:00Z</dcterms:created>
  <dcterms:modified xsi:type="dcterms:W3CDTF">2016-11-30T18:42:01Z</dcterms:modified>
</cp:coreProperties>
</file>